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
  </p:notesMasterIdLst>
  <p:sldIdLst>
    <p:sldId id="256" r:id="rId2"/>
  </p:sldIdLst>
  <p:sldSz cx="43891200" cy="32918400"/>
  <p:notesSz cx="6858000" cy="9144000"/>
  <p:embeddedFontLst>
    <p:embeddedFont>
      <p:font typeface="Calibri (MS)" panose="020F0502020204030204" pitchFamily="34" charset="0"/>
      <p:regular r:id="rId4"/>
    </p:embeddedFont>
    <p:embeddedFont>
      <p:font typeface="Calibri (MS) Bold" panose="020F0702030404030204" pitchFamily="34" charset="0"/>
      <p:regular r:id="rId5"/>
      <p:bold r:id="rId6"/>
    </p:embeddedFont>
    <p:embeddedFont>
      <p:font typeface="TT Rounds Condensed Bold" panose="02000806030000020003" pitchFamily="2" charset="77"/>
      <p:regular r:id="rId7"/>
      <p:bold r:id="rId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11" autoAdjust="0"/>
    <p:restoredTop sz="94580" autoAdjust="0"/>
  </p:normalViewPr>
  <p:slideViewPr>
    <p:cSldViewPr>
      <p:cViewPr>
        <p:scale>
          <a:sx n="31" d="100"/>
          <a:sy n="31" d="100"/>
        </p:scale>
        <p:origin x="1048" y="1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heme" Target="theme/theme1.xml"/><Relationship Id="rId5" Type="http://schemas.openxmlformats.org/officeDocument/2006/relationships/font" Target="fonts/font2.fntdata"/><Relationship Id="rId10"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B27D7E-98E7-EC48-8798-86C3507AA24B}" type="datetimeFigureOut">
              <a:rPr lang="en-US" smtClean="0"/>
              <a:t>12/12/25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61C908-A1D4-AD45-BFCF-91EB548070F7}" type="slidenum">
              <a:rPr lang="en-US" smtClean="0"/>
              <a:t>‹#›</a:t>
            </a:fld>
            <a:endParaRPr lang="en-US"/>
          </a:p>
        </p:txBody>
      </p:sp>
    </p:spTree>
    <p:extLst>
      <p:ext uri="{BB962C8B-B14F-4D97-AF65-F5344CB8AC3E}">
        <p14:creationId xmlns:p14="http://schemas.microsoft.com/office/powerpoint/2010/main" val="3126451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61C908-A1D4-AD45-BFCF-91EB548070F7}" type="slidenum">
              <a:rPr lang="en-US" smtClean="0"/>
              <a:t>1</a:t>
            </a:fld>
            <a:endParaRPr lang="en-US"/>
          </a:p>
        </p:txBody>
      </p:sp>
    </p:spTree>
    <p:extLst>
      <p:ext uri="{BB962C8B-B14F-4D97-AF65-F5344CB8AC3E}">
        <p14:creationId xmlns:p14="http://schemas.microsoft.com/office/powerpoint/2010/main" val="3812475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12/12/25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2169"/>
        </a:solidFill>
        <a:effectLst/>
      </p:bgPr>
    </p:bg>
    <p:spTree>
      <p:nvGrpSpPr>
        <p:cNvPr id="1" name=""/>
        <p:cNvGrpSpPr/>
        <p:nvPr/>
      </p:nvGrpSpPr>
      <p:grpSpPr>
        <a:xfrm>
          <a:off x="0" y="0"/>
          <a:ext cx="0" cy="0"/>
          <a:chOff x="0" y="0"/>
          <a:chExt cx="0" cy="0"/>
        </a:xfrm>
      </p:grpSpPr>
      <p:sp>
        <p:nvSpPr>
          <p:cNvPr id="2" name="Freeform 2"/>
          <p:cNvSpPr/>
          <p:nvPr/>
        </p:nvSpPr>
        <p:spPr>
          <a:xfrm>
            <a:off x="14467957" y="7155919"/>
            <a:ext cx="14404178" cy="1198597"/>
          </a:xfrm>
          <a:custGeom>
            <a:avLst/>
            <a:gdLst/>
            <a:ahLst/>
            <a:cxnLst/>
            <a:rect l="l" t="t" r="r" b="b"/>
            <a:pathLst>
              <a:path w="14404178" h="1198597">
                <a:moveTo>
                  <a:pt x="0" y="0"/>
                </a:moveTo>
                <a:lnTo>
                  <a:pt x="14404178" y="0"/>
                </a:lnTo>
                <a:lnTo>
                  <a:pt x="14404178" y="1198598"/>
                </a:lnTo>
                <a:lnTo>
                  <a:pt x="0" y="1198598"/>
                </a:lnTo>
                <a:lnTo>
                  <a:pt x="0" y="0"/>
                </a:lnTo>
                <a:close/>
              </a:path>
            </a:pathLst>
          </a:custGeom>
          <a:blipFill>
            <a:blip r:embed="rId3"/>
            <a:stretch>
              <a:fillRect t="-106311" r="-8365" b="-222899"/>
            </a:stretch>
          </a:blipFill>
        </p:spPr>
        <p:txBody>
          <a:bodyPr/>
          <a:lstStyle/>
          <a:p>
            <a:endParaRPr lang="en-US"/>
          </a:p>
        </p:txBody>
      </p:sp>
      <p:grpSp>
        <p:nvGrpSpPr>
          <p:cNvPr id="3" name="Group 3"/>
          <p:cNvGrpSpPr/>
          <p:nvPr/>
        </p:nvGrpSpPr>
        <p:grpSpPr>
          <a:xfrm>
            <a:off x="14070543" y="6789472"/>
            <a:ext cx="14404178" cy="1315889"/>
            <a:chOff x="0" y="0"/>
            <a:chExt cx="17071619" cy="1559572"/>
          </a:xfrm>
        </p:grpSpPr>
        <p:sp>
          <p:nvSpPr>
            <p:cNvPr id="4" name="Freeform 4"/>
            <p:cNvSpPr/>
            <p:nvPr/>
          </p:nvSpPr>
          <p:spPr>
            <a:xfrm>
              <a:off x="0" y="0"/>
              <a:ext cx="17071594" cy="1559560"/>
            </a:xfrm>
            <a:custGeom>
              <a:avLst/>
              <a:gdLst/>
              <a:ahLst/>
              <a:cxnLst/>
              <a:rect l="l" t="t" r="r" b="b"/>
              <a:pathLst>
                <a:path w="17071594" h="1559560">
                  <a:moveTo>
                    <a:pt x="0" y="0"/>
                  </a:moveTo>
                  <a:lnTo>
                    <a:pt x="17071594" y="0"/>
                  </a:lnTo>
                  <a:lnTo>
                    <a:pt x="17071594" y="1559560"/>
                  </a:lnTo>
                  <a:lnTo>
                    <a:pt x="0" y="1559560"/>
                  </a:lnTo>
                  <a:close/>
                </a:path>
              </a:pathLst>
            </a:custGeom>
            <a:solidFill>
              <a:srgbClr val="F2A900"/>
            </a:solidFill>
          </p:spPr>
          <p:txBody>
            <a:bodyPr/>
            <a:lstStyle/>
            <a:p>
              <a:endParaRPr lang="en-US"/>
            </a:p>
          </p:txBody>
        </p:sp>
        <p:sp>
          <p:nvSpPr>
            <p:cNvPr id="5" name="TextBox 5"/>
            <p:cNvSpPr txBox="1"/>
            <p:nvPr/>
          </p:nvSpPr>
          <p:spPr>
            <a:xfrm>
              <a:off x="0" y="0"/>
              <a:ext cx="17071619" cy="1559572"/>
            </a:xfrm>
            <a:prstGeom prst="rect">
              <a:avLst/>
            </a:prstGeom>
          </p:spPr>
          <p:txBody>
            <a:bodyPr lIns="57150" tIns="57150" rIns="57150" bIns="57150" rtlCol="0" anchor="ctr"/>
            <a:lstStyle/>
            <a:p>
              <a:pPr algn="ctr">
                <a:lnSpc>
                  <a:spcPts val="7087"/>
                </a:lnSpc>
              </a:pPr>
              <a:r>
                <a:rPr lang="en-US" sz="5906" spc="55" dirty="0">
                  <a:solidFill>
                    <a:srgbClr val="000000"/>
                  </a:solidFill>
                  <a:latin typeface="TT Rounds Condensed Bold"/>
                </a:rPr>
                <a:t>Results</a:t>
              </a:r>
            </a:p>
          </p:txBody>
        </p:sp>
      </p:grpSp>
      <p:grpSp>
        <p:nvGrpSpPr>
          <p:cNvPr id="6" name="Group 6"/>
          <p:cNvGrpSpPr/>
          <p:nvPr/>
        </p:nvGrpSpPr>
        <p:grpSpPr>
          <a:xfrm>
            <a:off x="15112516" y="8581611"/>
            <a:ext cx="12320232" cy="9634368"/>
            <a:chOff x="0" y="0"/>
            <a:chExt cx="14601756" cy="11418511"/>
          </a:xfrm>
        </p:grpSpPr>
        <p:sp>
          <p:nvSpPr>
            <p:cNvPr id="7" name="Freeform 7"/>
            <p:cNvSpPr/>
            <p:nvPr/>
          </p:nvSpPr>
          <p:spPr>
            <a:xfrm>
              <a:off x="0" y="0"/>
              <a:ext cx="14601698" cy="11418570"/>
            </a:xfrm>
            <a:custGeom>
              <a:avLst/>
              <a:gdLst/>
              <a:ahLst/>
              <a:cxnLst/>
              <a:rect l="l" t="t" r="r" b="b"/>
              <a:pathLst>
                <a:path w="14601698" h="11418570">
                  <a:moveTo>
                    <a:pt x="0" y="0"/>
                  </a:moveTo>
                  <a:lnTo>
                    <a:pt x="14601698" y="0"/>
                  </a:lnTo>
                  <a:lnTo>
                    <a:pt x="14601698" y="11418570"/>
                  </a:lnTo>
                  <a:lnTo>
                    <a:pt x="0" y="11418570"/>
                  </a:lnTo>
                  <a:close/>
                </a:path>
              </a:pathLst>
            </a:custGeom>
            <a:solidFill>
              <a:srgbClr val="FFFFFF">
                <a:alpha val="67843"/>
              </a:srgbClr>
            </a:solidFill>
          </p:spPr>
          <p:txBody>
            <a:bodyPr/>
            <a:lstStyle/>
            <a:p>
              <a:endParaRPr lang="en-US"/>
            </a:p>
          </p:txBody>
        </p:sp>
        <p:sp>
          <p:nvSpPr>
            <p:cNvPr id="8" name="TextBox 8"/>
            <p:cNvSpPr txBox="1"/>
            <p:nvPr/>
          </p:nvSpPr>
          <p:spPr>
            <a:xfrm>
              <a:off x="0" y="-114300"/>
              <a:ext cx="14601756" cy="11532811"/>
            </a:xfrm>
            <a:prstGeom prst="rect">
              <a:avLst/>
            </a:prstGeom>
          </p:spPr>
          <p:txBody>
            <a:bodyPr lIns="57150" tIns="57150" rIns="57150" bIns="57150" rtlCol="0" anchor="t"/>
            <a:lstStyle/>
            <a:p>
              <a:pPr algn="l">
                <a:lnSpc>
                  <a:spcPts val="6378"/>
                </a:lnSpc>
              </a:pPr>
              <a:r>
                <a:rPr lang="en-US" sz="5315" spc="49">
                  <a:solidFill>
                    <a:srgbClr val="000000"/>
                  </a:solidFill>
                  <a:latin typeface="Calibri (MS)"/>
                </a:rPr>
                <a:t>What is the central research problem or question you have been helping to explore?</a:t>
              </a:r>
            </a:p>
            <a:p>
              <a:pPr algn="l">
                <a:lnSpc>
                  <a:spcPts val="6378"/>
                </a:lnSpc>
              </a:pPr>
              <a:endParaRPr lang="en-US" sz="5315" spc="49">
                <a:solidFill>
                  <a:srgbClr val="000000"/>
                </a:solidFill>
                <a:latin typeface="Calibri (MS)"/>
              </a:endParaRPr>
            </a:p>
            <a:p>
              <a:pPr algn="l">
                <a:lnSpc>
                  <a:spcPts val="6378"/>
                </a:lnSpc>
              </a:pPr>
              <a:r>
                <a:rPr lang="en-US" sz="5315" spc="49">
                  <a:solidFill>
                    <a:srgbClr val="000000"/>
                  </a:solidFill>
                  <a:latin typeface="Calibri (MS)"/>
                </a:rPr>
                <a:t>What work has been done previously in this area?</a:t>
              </a:r>
            </a:p>
            <a:p>
              <a:pPr algn="l">
                <a:lnSpc>
                  <a:spcPts val="6378"/>
                </a:lnSpc>
              </a:pPr>
              <a:endParaRPr lang="en-US" sz="5315" spc="49">
                <a:solidFill>
                  <a:srgbClr val="000000"/>
                </a:solidFill>
                <a:latin typeface="Calibri (MS)"/>
              </a:endParaRPr>
            </a:p>
            <a:p>
              <a:pPr algn="l">
                <a:lnSpc>
                  <a:spcPts val="6378"/>
                </a:lnSpc>
              </a:pPr>
              <a:r>
                <a:rPr lang="en-US" sz="5315" spc="49">
                  <a:solidFill>
                    <a:srgbClr val="000000"/>
                  </a:solidFill>
                  <a:latin typeface="Calibri (MS)"/>
                </a:rPr>
                <a:t>This section can be a review of the literature that has been most important in your research area</a:t>
              </a:r>
            </a:p>
            <a:p>
              <a:pPr algn="l">
                <a:lnSpc>
                  <a:spcPts val="6378"/>
                </a:lnSpc>
              </a:pPr>
              <a:endParaRPr lang="en-US" sz="5315" spc="49">
                <a:solidFill>
                  <a:srgbClr val="000000"/>
                </a:solidFill>
                <a:latin typeface="Calibri (MS)"/>
              </a:endParaRPr>
            </a:p>
          </p:txBody>
        </p:sp>
      </p:grpSp>
      <p:sp>
        <p:nvSpPr>
          <p:cNvPr id="9" name="Freeform 9"/>
          <p:cNvSpPr/>
          <p:nvPr/>
        </p:nvSpPr>
        <p:spPr>
          <a:xfrm>
            <a:off x="1422291" y="7155919"/>
            <a:ext cx="12354746" cy="1198597"/>
          </a:xfrm>
          <a:custGeom>
            <a:avLst/>
            <a:gdLst/>
            <a:ahLst/>
            <a:cxnLst/>
            <a:rect l="l" t="t" r="r" b="b"/>
            <a:pathLst>
              <a:path w="12354746" h="1198597">
                <a:moveTo>
                  <a:pt x="0" y="0"/>
                </a:moveTo>
                <a:lnTo>
                  <a:pt x="12354746" y="0"/>
                </a:lnTo>
                <a:lnTo>
                  <a:pt x="12354746" y="1198598"/>
                </a:lnTo>
                <a:lnTo>
                  <a:pt x="0" y="1198598"/>
                </a:lnTo>
                <a:lnTo>
                  <a:pt x="0" y="0"/>
                </a:lnTo>
                <a:close/>
              </a:path>
            </a:pathLst>
          </a:custGeom>
          <a:blipFill>
            <a:blip r:embed="rId3"/>
            <a:stretch>
              <a:fillRect t="-84071" r="-8365" b="-184071"/>
            </a:stretch>
          </a:blipFill>
        </p:spPr>
        <p:txBody>
          <a:bodyPr/>
          <a:lstStyle/>
          <a:p>
            <a:endParaRPr lang="en-US"/>
          </a:p>
        </p:txBody>
      </p:sp>
      <p:grpSp>
        <p:nvGrpSpPr>
          <p:cNvPr id="10" name="Group 10"/>
          <p:cNvGrpSpPr/>
          <p:nvPr/>
        </p:nvGrpSpPr>
        <p:grpSpPr>
          <a:xfrm>
            <a:off x="1029997" y="6789472"/>
            <a:ext cx="12355566" cy="1363354"/>
            <a:chOff x="0" y="0"/>
            <a:chExt cx="14643633" cy="1615827"/>
          </a:xfrm>
        </p:grpSpPr>
        <p:sp>
          <p:nvSpPr>
            <p:cNvPr id="11" name="Freeform 11"/>
            <p:cNvSpPr/>
            <p:nvPr/>
          </p:nvSpPr>
          <p:spPr>
            <a:xfrm>
              <a:off x="0" y="0"/>
              <a:ext cx="14643608" cy="1615821"/>
            </a:xfrm>
            <a:custGeom>
              <a:avLst/>
              <a:gdLst/>
              <a:ahLst/>
              <a:cxnLst/>
              <a:rect l="l" t="t" r="r" b="b"/>
              <a:pathLst>
                <a:path w="14643608" h="1615821">
                  <a:moveTo>
                    <a:pt x="0" y="0"/>
                  </a:moveTo>
                  <a:lnTo>
                    <a:pt x="14643608" y="0"/>
                  </a:lnTo>
                  <a:lnTo>
                    <a:pt x="14643608" y="1615821"/>
                  </a:lnTo>
                  <a:lnTo>
                    <a:pt x="0" y="1615821"/>
                  </a:lnTo>
                  <a:close/>
                </a:path>
              </a:pathLst>
            </a:custGeom>
            <a:solidFill>
              <a:srgbClr val="F2A900"/>
            </a:solidFill>
          </p:spPr>
          <p:txBody>
            <a:bodyPr/>
            <a:lstStyle/>
            <a:p>
              <a:endParaRPr lang="en-US"/>
            </a:p>
          </p:txBody>
        </p:sp>
        <p:sp>
          <p:nvSpPr>
            <p:cNvPr id="12" name="TextBox 12"/>
            <p:cNvSpPr txBox="1"/>
            <p:nvPr/>
          </p:nvSpPr>
          <p:spPr>
            <a:xfrm>
              <a:off x="0" y="-123825"/>
              <a:ext cx="14643633" cy="1739652"/>
            </a:xfrm>
            <a:prstGeom prst="rect">
              <a:avLst/>
            </a:prstGeom>
          </p:spPr>
          <p:txBody>
            <a:bodyPr lIns="57150" tIns="57150" rIns="57150" bIns="57150" rtlCol="0" anchor="ctr"/>
            <a:lstStyle/>
            <a:p>
              <a:pPr algn="ctr">
                <a:lnSpc>
                  <a:spcPts val="7087"/>
                </a:lnSpc>
              </a:pPr>
              <a:r>
                <a:rPr lang="en-US" sz="5906" spc="55" dirty="0">
                  <a:solidFill>
                    <a:srgbClr val="000000"/>
                  </a:solidFill>
                  <a:latin typeface="Calibri (MS) Bold"/>
                </a:rPr>
                <a:t>Abstract/Intro/Motivation</a:t>
              </a:r>
            </a:p>
          </p:txBody>
        </p:sp>
      </p:grpSp>
      <p:sp>
        <p:nvSpPr>
          <p:cNvPr id="13" name="Freeform 13"/>
          <p:cNvSpPr/>
          <p:nvPr/>
        </p:nvSpPr>
        <p:spPr>
          <a:xfrm>
            <a:off x="1029997" y="19121142"/>
            <a:ext cx="12548332" cy="1570072"/>
          </a:xfrm>
          <a:custGeom>
            <a:avLst/>
            <a:gdLst/>
            <a:ahLst/>
            <a:cxnLst/>
            <a:rect l="l" t="t" r="r" b="b"/>
            <a:pathLst>
              <a:path w="12548332" h="1570072">
                <a:moveTo>
                  <a:pt x="0" y="0"/>
                </a:moveTo>
                <a:lnTo>
                  <a:pt x="12548332" y="0"/>
                </a:lnTo>
                <a:lnTo>
                  <a:pt x="12548332" y="1570073"/>
                </a:lnTo>
                <a:lnTo>
                  <a:pt x="0" y="1570073"/>
                </a:lnTo>
                <a:lnTo>
                  <a:pt x="0" y="0"/>
                </a:lnTo>
                <a:close/>
              </a:path>
            </a:pathLst>
          </a:custGeom>
          <a:blipFill>
            <a:blip r:embed="rId3"/>
            <a:stretch>
              <a:fillRect t="-57498" r="-24392" b="-170162"/>
            </a:stretch>
          </a:blipFill>
        </p:spPr>
        <p:txBody>
          <a:bodyPr/>
          <a:lstStyle/>
          <a:p>
            <a:endParaRPr lang="en-US"/>
          </a:p>
        </p:txBody>
      </p:sp>
      <p:grpSp>
        <p:nvGrpSpPr>
          <p:cNvPr id="14" name="Group 14"/>
          <p:cNvGrpSpPr/>
          <p:nvPr/>
        </p:nvGrpSpPr>
        <p:grpSpPr>
          <a:xfrm>
            <a:off x="1029997" y="19087315"/>
            <a:ext cx="12229688" cy="1363354"/>
            <a:chOff x="0" y="0"/>
            <a:chExt cx="14494445" cy="1615827"/>
          </a:xfrm>
        </p:grpSpPr>
        <p:sp>
          <p:nvSpPr>
            <p:cNvPr id="15" name="Freeform 15"/>
            <p:cNvSpPr/>
            <p:nvPr/>
          </p:nvSpPr>
          <p:spPr>
            <a:xfrm>
              <a:off x="0" y="0"/>
              <a:ext cx="14494421" cy="1615821"/>
            </a:xfrm>
            <a:custGeom>
              <a:avLst/>
              <a:gdLst/>
              <a:ahLst/>
              <a:cxnLst/>
              <a:rect l="l" t="t" r="r" b="b"/>
              <a:pathLst>
                <a:path w="14494421" h="1615821">
                  <a:moveTo>
                    <a:pt x="0" y="0"/>
                  </a:moveTo>
                  <a:lnTo>
                    <a:pt x="14494421" y="0"/>
                  </a:lnTo>
                  <a:lnTo>
                    <a:pt x="14494421" y="1615821"/>
                  </a:lnTo>
                  <a:lnTo>
                    <a:pt x="0" y="1615821"/>
                  </a:lnTo>
                  <a:close/>
                </a:path>
              </a:pathLst>
            </a:custGeom>
            <a:solidFill>
              <a:srgbClr val="F2A900"/>
            </a:solidFill>
          </p:spPr>
          <p:txBody>
            <a:bodyPr/>
            <a:lstStyle/>
            <a:p>
              <a:endParaRPr lang="en-US"/>
            </a:p>
          </p:txBody>
        </p:sp>
        <p:sp>
          <p:nvSpPr>
            <p:cNvPr id="16" name="TextBox 16"/>
            <p:cNvSpPr txBox="1"/>
            <p:nvPr/>
          </p:nvSpPr>
          <p:spPr>
            <a:xfrm>
              <a:off x="0" y="-123825"/>
              <a:ext cx="14494445" cy="1739652"/>
            </a:xfrm>
            <a:prstGeom prst="rect">
              <a:avLst/>
            </a:prstGeom>
          </p:spPr>
          <p:txBody>
            <a:bodyPr lIns="57150" tIns="57150" rIns="57150" bIns="57150" rtlCol="0" anchor="ctr"/>
            <a:lstStyle/>
            <a:p>
              <a:pPr algn="ctr">
                <a:lnSpc>
                  <a:spcPts val="7087"/>
                </a:lnSpc>
              </a:pPr>
              <a:r>
                <a:rPr lang="en-US" sz="5906" spc="55">
                  <a:solidFill>
                    <a:srgbClr val="000000"/>
                  </a:solidFill>
                  <a:latin typeface="Calibri (MS) Bold"/>
                </a:rPr>
                <a:t>Methods/Approach</a:t>
              </a:r>
            </a:p>
          </p:txBody>
        </p:sp>
      </p:grpSp>
      <p:sp>
        <p:nvSpPr>
          <p:cNvPr id="17" name="Freeform 17"/>
          <p:cNvSpPr/>
          <p:nvPr/>
        </p:nvSpPr>
        <p:spPr>
          <a:xfrm>
            <a:off x="28474721" y="7155919"/>
            <a:ext cx="14728235" cy="1198597"/>
          </a:xfrm>
          <a:custGeom>
            <a:avLst/>
            <a:gdLst/>
            <a:ahLst/>
            <a:cxnLst/>
            <a:rect l="l" t="t" r="r" b="b"/>
            <a:pathLst>
              <a:path w="14728235" h="1198597">
                <a:moveTo>
                  <a:pt x="0" y="0"/>
                </a:moveTo>
                <a:lnTo>
                  <a:pt x="14728234" y="0"/>
                </a:lnTo>
                <a:lnTo>
                  <a:pt x="14728234" y="1198598"/>
                </a:lnTo>
                <a:lnTo>
                  <a:pt x="0" y="1198598"/>
                </a:lnTo>
                <a:lnTo>
                  <a:pt x="0" y="0"/>
                </a:lnTo>
                <a:close/>
              </a:path>
            </a:pathLst>
          </a:custGeom>
          <a:blipFill>
            <a:blip r:embed="rId3"/>
            <a:stretch>
              <a:fillRect t="-113699" r="-10990" b="-235797"/>
            </a:stretch>
          </a:blipFill>
        </p:spPr>
        <p:txBody>
          <a:bodyPr/>
          <a:lstStyle/>
          <a:p>
            <a:endParaRPr lang="en-US"/>
          </a:p>
        </p:txBody>
      </p:sp>
      <p:grpSp>
        <p:nvGrpSpPr>
          <p:cNvPr id="18" name="Group 18"/>
          <p:cNvGrpSpPr/>
          <p:nvPr/>
        </p:nvGrpSpPr>
        <p:grpSpPr>
          <a:xfrm>
            <a:off x="29159701" y="6789472"/>
            <a:ext cx="13701502" cy="1363354"/>
            <a:chOff x="0" y="0"/>
            <a:chExt cx="16238817" cy="1615827"/>
          </a:xfrm>
        </p:grpSpPr>
        <p:sp>
          <p:nvSpPr>
            <p:cNvPr id="19" name="Freeform 19"/>
            <p:cNvSpPr/>
            <p:nvPr/>
          </p:nvSpPr>
          <p:spPr>
            <a:xfrm>
              <a:off x="0" y="0"/>
              <a:ext cx="16238855" cy="1615821"/>
            </a:xfrm>
            <a:custGeom>
              <a:avLst/>
              <a:gdLst/>
              <a:ahLst/>
              <a:cxnLst/>
              <a:rect l="l" t="t" r="r" b="b"/>
              <a:pathLst>
                <a:path w="16238855" h="1615821">
                  <a:moveTo>
                    <a:pt x="0" y="0"/>
                  </a:moveTo>
                  <a:lnTo>
                    <a:pt x="16238855" y="0"/>
                  </a:lnTo>
                  <a:lnTo>
                    <a:pt x="16238855" y="1615821"/>
                  </a:lnTo>
                  <a:lnTo>
                    <a:pt x="0" y="1615821"/>
                  </a:lnTo>
                  <a:close/>
                </a:path>
              </a:pathLst>
            </a:custGeom>
            <a:solidFill>
              <a:srgbClr val="F2A900"/>
            </a:solidFill>
          </p:spPr>
          <p:txBody>
            <a:bodyPr/>
            <a:lstStyle/>
            <a:p>
              <a:endParaRPr lang="en-US"/>
            </a:p>
          </p:txBody>
        </p:sp>
        <p:sp>
          <p:nvSpPr>
            <p:cNvPr id="20" name="TextBox 20"/>
            <p:cNvSpPr txBox="1"/>
            <p:nvPr/>
          </p:nvSpPr>
          <p:spPr>
            <a:xfrm>
              <a:off x="0" y="0"/>
              <a:ext cx="16238817" cy="1615827"/>
            </a:xfrm>
            <a:prstGeom prst="rect">
              <a:avLst/>
            </a:prstGeom>
          </p:spPr>
          <p:txBody>
            <a:bodyPr lIns="57150" tIns="57150" rIns="57150" bIns="57150" rtlCol="0" anchor="ctr"/>
            <a:lstStyle/>
            <a:p>
              <a:pPr algn="ctr">
                <a:lnSpc>
                  <a:spcPts val="7087"/>
                </a:lnSpc>
              </a:pPr>
              <a:r>
                <a:rPr lang="en-US" sz="5906" spc="55" dirty="0">
                  <a:solidFill>
                    <a:srgbClr val="000000"/>
                  </a:solidFill>
                  <a:latin typeface="TT Rounds Condensed Bold"/>
                </a:rPr>
                <a:t>Conclusions/Future Directions</a:t>
              </a:r>
            </a:p>
          </p:txBody>
        </p:sp>
      </p:grpSp>
      <p:sp>
        <p:nvSpPr>
          <p:cNvPr id="22" name="Freeform 22"/>
          <p:cNvSpPr/>
          <p:nvPr/>
        </p:nvSpPr>
        <p:spPr>
          <a:xfrm>
            <a:off x="29163164" y="8581611"/>
            <a:ext cx="13701502" cy="4959496"/>
          </a:xfrm>
          <a:custGeom>
            <a:avLst/>
            <a:gdLst/>
            <a:ahLst/>
            <a:cxnLst/>
            <a:rect l="l" t="t" r="r" b="b"/>
            <a:pathLst>
              <a:path w="16451599" h="20227161">
                <a:moveTo>
                  <a:pt x="0" y="0"/>
                </a:moveTo>
                <a:lnTo>
                  <a:pt x="16451599" y="0"/>
                </a:lnTo>
                <a:lnTo>
                  <a:pt x="16451599" y="20227161"/>
                </a:lnTo>
                <a:lnTo>
                  <a:pt x="0" y="20227161"/>
                </a:lnTo>
                <a:close/>
              </a:path>
            </a:pathLst>
          </a:custGeom>
          <a:solidFill>
            <a:srgbClr val="FFFFFF"/>
          </a:solidFill>
        </p:spPr>
        <p:txBody>
          <a:bodyPr/>
          <a:lstStyle/>
          <a:p>
            <a:r>
              <a:rPr lang="en-US" sz="3600" b="1" dirty="0"/>
              <a:t>Finding: </a:t>
            </a:r>
            <a:r>
              <a:rPr lang="en-US" sz="3600" dirty="0"/>
              <a:t>Across the three analyses, social factors such as income, education, and gender showed very limited associations with diagnosed diabetes. Neither income level, education level, nor their combined effect meaningfully predicted diabetes risk. In contrast, clinical factors played a much stronger role: individuals with a history of cardiovascular disease, hypertension, or older age had significantly higher odds of being diagnosed with diabetes. Sleep duration did not differ significantly between individuals with and without diabetes, suggesting that shorter sleep alone was not associated with diabetes status in this dataset.</a:t>
            </a:r>
          </a:p>
          <a:p>
            <a:endParaRPr lang="en-US" sz="3600" dirty="0"/>
          </a:p>
        </p:txBody>
      </p:sp>
      <p:sp>
        <p:nvSpPr>
          <p:cNvPr id="24" name="Freeform 24"/>
          <p:cNvSpPr/>
          <p:nvPr/>
        </p:nvSpPr>
        <p:spPr>
          <a:xfrm>
            <a:off x="28872135" y="25592931"/>
            <a:ext cx="14597573" cy="1458069"/>
          </a:xfrm>
          <a:custGeom>
            <a:avLst/>
            <a:gdLst/>
            <a:ahLst/>
            <a:cxnLst/>
            <a:rect l="l" t="t" r="r" b="b"/>
            <a:pathLst>
              <a:path w="14597573" h="1458069">
                <a:moveTo>
                  <a:pt x="0" y="0"/>
                </a:moveTo>
                <a:lnTo>
                  <a:pt x="14597573" y="0"/>
                </a:lnTo>
                <a:lnTo>
                  <a:pt x="14597573" y="1458069"/>
                </a:lnTo>
                <a:lnTo>
                  <a:pt x="0" y="1458069"/>
                </a:lnTo>
                <a:lnTo>
                  <a:pt x="0" y="0"/>
                </a:lnTo>
                <a:close/>
              </a:path>
            </a:pathLst>
          </a:custGeom>
          <a:blipFill>
            <a:blip r:embed="rId3"/>
            <a:stretch>
              <a:fillRect t="-72516" r="-9540" b="-188927"/>
            </a:stretch>
          </a:blipFill>
        </p:spPr>
        <p:txBody>
          <a:bodyPr/>
          <a:lstStyle/>
          <a:p>
            <a:endParaRPr lang="en-US"/>
          </a:p>
        </p:txBody>
      </p:sp>
      <p:grpSp>
        <p:nvGrpSpPr>
          <p:cNvPr id="25" name="Group 25"/>
          <p:cNvGrpSpPr/>
          <p:nvPr/>
        </p:nvGrpSpPr>
        <p:grpSpPr>
          <a:xfrm>
            <a:off x="29159701" y="25493112"/>
            <a:ext cx="13962155" cy="1505655"/>
            <a:chOff x="0" y="116041"/>
            <a:chExt cx="16547739" cy="1784480"/>
          </a:xfrm>
        </p:grpSpPr>
        <p:sp>
          <p:nvSpPr>
            <p:cNvPr id="26" name="Freeform 26"/>
            <p:cNvSpPr/>
            <p:nvPr/>
          </p:nvSpPr>
          <p:spPr>
            <a:xfrm>
              <a:off x="0" y="239866"/>
              <a:ext cx="16547739" cy="1660655"/>
            </a:xfrm>
            <a:custGeom>
              <a:avLst/>
              <a:gdLst/>
              <a:ahLst/>
              <a:cxnLst/>
              <a:rect l="l" t="t" r="r" b="b"/>
              <a:pathLst>
                <a:path w="16547739" h="1660655">
                  <a:moveTo>
                    <a:pt x="0" y="0"/>
                  </a:moveTo>
                  <a:lnTo>
                    <a:pt x="16547739" y="0"/>
                  </a:lnTo>
                  <a:lnTo>
                    <a:pt x="16547739" y="1660655"/>
                  </a:lnTo>
                  <a:lnTo>
                    <a:pt x="0" y="1660655"/>
                  </a:lnTo>
                  <a:close/>
                </a:path>
              </a:pathLst>
            </a:custGeom>
            <a:solidFill>
              <a:srgbClr val="F2A900"/>
            </a:solidFill>
          </p:spPr>
          <p:txBody>
            <a:bodyPr/>
            <a:lstStyle/>
            <a:p>
              <a:endParaRPr lang="en-US"/>
            </a:p>
          </p:txBody>
        </p:sp>
        <p:sp>
          <p:nvSpPr>
            <p:cNvPr id="27" name="TextBox 27"/>
            <p:cNvSpPr txBox="1"/>
            <p:nvPr/>
          </p:nvSpPr>
          <p:spPr>
            <a:xfrm>
              <a:off x="0" y="116041"/>
              <a:ext cx="16547700" cy="1784456"/>
            </a:xfrm>
            <a:prstGeom prst="rect">
              <a:avLst/>
            </a:prstGeom>
          </p:spPr>
          <p:txBody>
            <a:bodyPr lIns="57150" tIns="57150" rIns="57150" bIns="57150" rtlCol="0" anchor="ctr"/>
            <a:lstStyle/>
            <a:p>
              <a:pPr algn="ctr">
                <a:lnSpc>
                  <a:spcPts val="7087"/>
                </a:lnSpc>
              </a:pPr>
              <a:r>
                <a:rPr lang="en-US" sz="5906" spc="55" dirty="0">
                  <a:solidFill>
                    <a:srgbClr val="000000"/>
                  </a:solidFill>
                  <a:latin typeface="Calibri (MS) Bold"/>
                </a:rPr>
                <a:t>Acknowledgements</a:t>
              </a:r>
            </a:p>
          </p:txBody>
        </p:sp>
      </p:grpSp>
      <p:sp>
        <p:nvSpPr>
          <p:cNvPr id="30" name="Freeform 30"/>
          <p:cNvSpPr/>
          <p:nvPr/>
        </p:nvSpPr>
        <p:spPr>
          <a:xfrm>
            <a:off x="14107714" y="8581611"/>
            <a:ext cx="14424506" cy="23239727"/>
          </a:xfrm>
          <a:custGeom>
            <a:avLst/>
            <a:gdLst/>
            <a:ahLst/>
            <a:cxnLst/>
            <a:rect l="l" t="t" r="r" b="b"/>
            <a:pathLst>
              <a:path w="17095713" h="27543382">
                <a:moveTo>
                  <a:pt x="0" y="0"/>
                </a:moveTo>
                <a:lnTo>
                  <a:pt x="17095713" y="0"/>
                </a:lnTo>
                <a:lnTo>
                  <a:pt x="17095713" y="27543382"/>
                </a:lnTo>
                <a:lnTo>
                  <a:pt x="0" y="27543382"/>
                </a:lnTo>
                <a:close/>
              </a:path>
            </a:pathLst>
          </a:custGeom>
          <a:solidFill>
            <a:srgbClr val="FFFFFF"/>
          </a:solidFill>
        </p:spPr>
        <p:txBody>
          <a:bodyPr/>
          <a:lstStyle/>
          <a:p>
            <a:r>
              <a:rPr lang="en-US" sz="3200" b="1" dirty="0"/>
              <a:t>1. Do social factors (income, education, gender) predict diagnosed diabetes?</a:t>
            </a:r>
          </a:p>
          <a:p>
            <a:r>
              <a:rPr lang="en-US" sz="3200" b="1" dirty="0"/>
              <a:t>Findings: </a:t>
            </a:r>
            <a:r>
              <a:rPr lang="en-US" sz="3200" dirty="0"/>
              <a:t>The logistic regression model examined income level, education level, their combined effect, and gender as predictors of diagnosed diabetes. The interaction between income and education was not statistically significant, indicating that income and education together were not associated with diabetes status. Across income and education categories, odds ratios were close to 1, and all 95% confidence intervals included 1. Gender was also not significantly associated with diabetes after accounting for income, education, and their interaction (male vs female: p = 0.483).</a:t>
            </a:r>
          </a:p>
          <a:p>
            <a:r>
              <a:rPr lang="en-US" sz="3200" b="1" dirty="0"/>
              <a:t>Conclusion:</a:t>
            </a:r>
            <a:r>
              <a:rPr lang="zh-CN" altLang="en-US" sz="3200" b="1" dirty="0"/>
              <a:t> </a:t>
            </a:r>
            <a:r>
              <a:rPr lang="en-US" sz="3200" dirty="0"/>
              <a:t>Overall, social factors showed very limited predictive value for diagnosed diabetes in this dataset. Neither income level, education level, nor their combined effect meaningfully influenced diabetes risk in this sample.</a:t>
            </a:r>
          </a:p>
          <a:p>
            <a:endParaRPr lang="en-US" sz="3200" b="1" dirty="0"/>
          </a:p>
          <a:p>
            <a:r>
              <a:rPr lang="en-US" sz="3200" b="1" dirty="0"/>
              <a:t>2. Do hypertension history, cardiovascular history, and age predict diabetes?</a:t>
            </a:r>
          </a:p>
          <a:p>
            <a:r>
              <a:rPr lang="en-US" sz="3200" b="1" dirty="0"/>
              <a:t>Findings: </a:t>
            </a:r>
            <a:r>
              <a:rPr lang="en-US" sz="3200" dirty="0"/>
              <a:t>Cardiovascular history was a significant predictor (OR = 1.082, CI 1.030 to 1.136, p = 0.002), indicating higher odds of diabetes among individuals with cardiovascular disease. Age showed a strong and consistent association (OR = 1.018, CI 1.017 to 1.019, p less than 0.001), meaning older individuals had higher odds of being diagnosed. Hypertension history was not statistically significant (p = 0.317).</a:t>
            </a:r>
          </a:p>
          <a:p>
            <a:r>
              <a:rPr lang="en-US" sz="3200" b="1" dirty="0"/>
              <a:t>Conclusion: </a:t>
            </a:r>
            <a:r>
              <a:rPr lang="en-US" sz="3200" dirty="0"/>
              <a:t>Diabetes risk in this dataset was more strongly linked to clinical history and age, highlighting the importance of medical background in predicting metabolic conditions.</a:t>
            </a:r>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altLang="zh-CN" sz="3200" dirty="0"/>
          </a:p>
          <a:p>
            <a:r>
              <a:rPr lang="en-US" altLang="zh-CN" sz="3200" b="1" dirty="0"/>
              <a:t>3.</a:t>
            </a:r>
            <a:r>
              <a:rPr lang="zh-CN" altLang="en-US" sz="3200" b="1" dirty="0"/>
              <a:t> </a:t>
            </a:r>
            <a:r>
              <a:rPr lang="en-US" sz="3200" b="1" dirty="0"/>
              <a:t>Do people with diabetes sleep fewer hours per day?</a:t>
            </a:r>
          </a:p>
          <a:p>
            <a:r>
              <a:rPr lang="en-US" sz="3200" b="1" dirty="0"/>
              <a:t>Findings: </a:t>
            </a:r>
            <a:r>
              <a:rPr lang="en-US" sz="3200" dirty="0"/>
              <a:t>The mean sleep duration in the diabetes group was 6.997 hours, and in the non diabetes group 6.998 hours—a nearly identical average.</a:t>
            </a:r>
            <a:br>
              <a:rPr lang="en-US" sz="3200" dirty="0"/>
            </a:br>
            <a:r>
              <a:rPr lang="en-US" sz="3200" dirty="0"/>
              <a:t>A two sample t test confirmed there was no significant difference between the groups (t = −0.13, p = 0.899). Histograms and bar charts showed overlapping distributions with no meaningful separation.</a:t>
            </a:r>
          </a:p>
          <a:p>
            <a:r>
              <a:rPr lang="en-US" sz="3200" b="1" dirty="0"/>
              <a:t>Conclusion: </a:t>
            </a:r>
            <a:r>
              <a:rPr lang="en-US" sz="3200" dirty="0"/>
              <a:t>There was no evidence that diabetes status is associated with fewer hours of sleep.</a:t>
            </a:r>
          </a:p>
          <a:p>
            <a:endParaRPr lang="en-US" sz="3200" dirty="0"/>
          </a:p>
          <a:p>
            <a:endParaRPr lang="en-US" sz="3200" dirty="0"/>
          </a:p>
          <a:p>
            <a:endParaRPr lang="en-US" sz="3200" dirty="0"/>
          </a:p>
          <a:p>
            <a:endParaRPr lang="en-US" sz="3200" b="1" dirty="0"/>
          </a:p>
        </p:txBody>
      </p:sp>
      <p:grpSp>
        <p:nvGrpSpPr>
          <p:cNvPr id="32" name="Group 32"/>
          <p:cNvGrpSpPr/>
          <p:nvPr/>
        </p:nvGrpSpPr>
        <p:grpSpPr>
          <a:xfrm>
            <a:off x="29159701" y="27248729"/>
            <a:ext cx="13701503" cy="4581137"/>
            <a:chOff x="0" y="0"/>
            <a:chExt cx="16238818" cy="4460416"/>
          </a:xfrm>
        </p:grpSpPr>
        <p:sp>
          <p:nvSpPr>
            <p:cNvPr id="33" name="Freeform 33"/>
            <p:cNvSpPr/>
            <p:nvPr/>
          </p:nvSpPr>
          <p:spPr>
            <a:xfrm>
              <a:off x="1" y="0"/>
              <a:ext cx="16238817" cy="4460406"/>
            </a:xfrm>
            <a:custGeom>
              <a:avLst/>
              <a:gdLst/>
              <a:ahLst/>
              <a:cxnLst/>
              <a:rect l="l" t="t" r="r" b="b"/>
              <a:pathLst>
                <a:path w="16547756" h="4460406">
                  <a:moveTo>
                    <a:pt x="0" y="0"/>
                  </a:moveTo>
                  <a:lnTo>
                    <a:pt x="16547756" y="0"/>
                  </a:lnTo>
                  <a:lnTo>
                    <a:pt x="16547756" y="4460406"/>
                  </a:lnTo>
                  <a:lnTo>
                    <a:pt x="0" y="4460406"/>
                  </a:lnTo>
                  <a:close/>
                </a:path>
              </a:pathLst>
            </a:custGeom>
            <a:solidFill>
              <a:srgbClr val="FFFFFF"/>
            </a:solidFill>
          </p:spPr>
          <p:txBody>
            <a:bodyPr/>
            <a:lstStyle/>
            <a:p>
              <a:endParaRPr lang="en-US"/>
            </a:p>
          </p:txBody>
        </p:sp>
        <p:sp>
          <p:nvSpPr>
            <p:cNvPr id="34" name="TextBox 34"/>
            <p:cNvSpPr txBox="1"/>
            <p:nvPr/>
          </p:nvSpPr>
          <p:spPr>
            <a:xfrm>
              <a:off x="0" y="114125"/>
              <a:ext cx="16238817" cy="4346291"/>
            </a:xfrm>
            <a:prstGeom prst="rect">
              <a:avLst/>
            </a:prstGeom>
          </p:spPr>
          <p:txBody>
            <a:bodyPr lIns="57150" tIns="57150" rIns="57150" bIns="57150" rtlCol="0" anchor="t"/>
            <a:lstStyle/>
            <a:p>
              <a:pPr algn="l"/>
              <a:endParaRPr lang="en-US" sz="2200" spc="49" dirty="0">
                <a:solidFill>
                  <a:schemeClr val="tx1">
                    <a:lumMod val="65000"/>
                    <a:lumOff val="35000"/>
                  </a:schemeClr>
                </a:solidFill>
                <a:latin typeface="Calibri (MS)"/>
              </a:endParaRPr>
            </a:p>
            <a:p>
              <a:pPr algn="l"/>
              <a:r>
                <a:rPr lang="en-US" sz="2200" spc="49" dirty="0">
                  <a:solidFill>
                    <a:schemeClr val="tx1">
                      <a:lumMod val="65000"/>
                      <a:lumOff val="35000"/>
                    </a:schemeClr>
                  </a:solidFill>
                  <a:latin typeface="Calibri (MS)"/>
                </a:rPr>
                <a:t>Source:</a:t>
              </a:r>
            </a:p>
            <a:p>
              <a:r>
                <a:rPr lang="en-US" sz="2200" i="1" dirty="0">
                  <a:solidFill>
                    <a:schemeClr val="tx1">
                      <a:lumMod val="65000"/>
                      <a:lumOff val="35000"/>
                    </a:schemeClr>
                  </a:solidFill>
                </a:rPr>
                <a:t>(1)United States of America</a:t>
              </a:r>
              <a:r>
                <a:rPr lang="en-US" sz="2200" dirty="0">
                  <a:solidFill>
                    <a:schemeClr val="tx1">
                      <a:lumMod val="65000"/>
                      <a:lumOff val="35000"/>
                    </a:schemeClr>
                  </a:solidFill>
                </a:rPr>
                <a:t>. Diabetes Atlas. (2025, March 20). https://</a:t>
              </a:r>
              <a:r>
                <a:rPr lang="en-US" sz="2200" dirty="0" err="1">
                  <a:solidFill>
                    <a:schemeClr val="tx1">
                      <a:lumMod val="65000"/>
                      <a:lumOff val="35000"/>
                    </a:schemeClr>
                  </a:solidFill>
                </a:rPr>
                <a:t>diabetesatlas.org</a:t>
              </a:r>
              <a:r>
                <a:rPr lang="en-US" sz="2200" dirty="0">
                  <a:solidFill>
                    <a:schemeClr val="tx1">
                      <a:lumMod val="65000"/>
                      <a:lumOff val="35000"/>
                    </a:schemeClr>
                  </a:solidFill>
                </a:rPr>
                <a:t>/data-by-location/country/united-states-of-</a:t>
              </a:r>
              <a:r>
                <a:rPr lang="en-US" sz="2200" dirty="0" err="1">
                  <a:solidFill>
                    <a:schemeClr val="tx1">
                      <a:lumMod val="65000"/>
                      <a:lumOff val="35000"/>
                    </a:schemeClr>
                  </a:solidFill>
                </a:rPr>
                <a:t>america</a:t>
              </a:r>
              <a:r>
                <a:rPr lang="en-US" sz="2200" dirty="0">
                  <a:solidFill>
                    <a:schemeClr val="tx1">
                      <a:lumMod val="65000"/>
                      <a:lumOff val="35000"/>
                    </a:schemeClr>
                  </a:solidFill>
                </a:rPr>
                <a:t>/ </a:t>
              </a:r>
            </a:p>
            <a:p>
              <a:r>
                <a:rPr lang="en-US" sz="2200" dirty="0">
                  <a:solidFill>
                    <a:schemeClr val="tx1">
                      <a:lumMod val="65000"/>
                      <a:lumOff val="35000"/>
                    </a:schemeClr>
                  </a:solidFill>
                </a:rPr>
                <a:t>(2)Darvishi, A. (2024, March 30). </a:t>
              </a:r>
              <a:r>
                <a:rPr lang="en-US" sz="2200" i="1" dirty="0">
                  <a:solidFill>
                    <a:schemeClr val="tx1">
                      <a:lumMod val="65000"/>
                      <a:lumOff val="35000"/>
                    </a:schemeClr>
                  </a:solidFill>
                </a:rPr>
                <a:t>Socioeconomic inequalities in type 2 diabetes mellitus: A study based on a population-based survey in Iran - BMC Public Health</a:t>
              </a:r>
              <a:r>
                <a:rPr lang="en-US" sz="2200" dirty="0">
                  <a:solidFill>
                    <a:schemeClr val="tx1">
                      <a:lumMod val="65000"/>
                      <a:lumOff val="35000"/>
                    </a:schemeClr>
                  </a:solidFill>
                </a:rPr>
                <a:t>. SpringerLink. https://</a:t>
              </a:r>
              <a:r>
                <a:rPr lang="en-US" sz="2200" dirty="0" err="1">
                  <a:solidFill>
                    <a:schemeClr val="tx1">
                      <a:lumMod val="65000"/>
                      <a:lumOff val="35000"/>
                    </a:schemeClr>
                  </a:solidFill>
                </a:rPr>
                <a:t>link.springer.com</a:t>
              </a:r>
              <a:r>
                <a:rPr lang="en-US" sz="2200" dirty="0">
                  <a:solidFill>
                    <a:schemeClr val="tx1">
                      <a:lumMod val="65000"/>
                      <a:lumOff val="35000"/>
                    </a:schemeClr>
                  </a:solidFill>
                </a:rPr>
                <a:t>/article/10.1186/s12889-024-18452-7#Sec2 </a:t>
              </a:r>
            </a:p>
            <a:p>
              <a:r>
                <a:rPr lang="en-US" sz="2200" dirty="0">
                  <a:solidFill>
                    <a:schemeClr val="tx1">
                      <a:lumMod val="65000"/>
                      <a:lumOff val="35000"/>
                    </a:schemeClr>
                  </a:solidFill>
                </a:rPr>
                <a:t>Data set: </a:t>
              </a:r>
              <a:r>
                <a:rPr lang="en-US" sz="2200" dirty="0" err="1">
                  <a:solidFill>
                    <a:schemeClr val="tx1">
                      <a:lumMod val="65000"/>
                      <a:lumOff val="35000"/>
                    </a:schemeClr>
                  </a:solidFill>
                </a:rPr>
                <a:t>Thalla</a:t>
              </a:r>
              <a:r>
                <a:rPr lang="en-US" sz="2200" dirty="0">
                  <a:solidFill>
                    <a:schemeClr val="tx1">
                      <a:lumMod val="65000"/>
                      <a:lumOff val="35000"/>
                    </a:schemeClr>
                  </a:solidFill>
                </a:rPr>
                <a:t>, M. K. (2025, September 21). Diabetes health indicators dataset. Kaggle. https://</a:t>
              </a:r>
              <a:r>
                <a:rPr lang="en-US" sz="2200" dirty="0" err="1">
                  <a:solidFill>
                    <a:schemeClr val="tx1">
                      <a:lumMod val="65000"/>
                      <a:lumOff val="35000"/>
                    </a:schemeClr>
                  </a:solidFill>
                </a:rPr>
                <a:t>www.kaggle.com</a:t>
              </a:r>
              <a:r>
                <a:rPr lang="en-US" sz="2200" dirty="0">
                  <a:solidFill>
                    <a:schemeClr val="tx1">
                      <a:lumMod val="65000"/>
                      <a:lumOff val="35000"/>
                    </a:schemeClr>
                  </a:solidFill>
                </a:rPr>
                <a:t>/datasets/</a:t>
              </a:r>
              <a:r>
                <a:rPr lang="en-US" sz="2200" dirty="0" err="1">
                  <a:solidFill>
                    <a:schemeClr val="tx1">
                      <a:lumMod val="65000"/>
                      <a:lumOff val="35000"/>
                    </a:schemeClr>
                  </a:solidFill>
                </a:rPr>
                <a:t>mohankrishnathalla</a:t>
              </a:r>
              <a:r>
                <a:rPr lang="en-US" sz="2200" dirty="0">
                  <a:solidFill>
                    <a:schemeClr val="tx1">
                      <a:lumMod val="65000"/>
                      <a:lumOff val="35000"/>
                    </a:schemeClr>
                  </a:solidFill>
                </a:rPr>
                <a:t>/diabetes-health-indicators-dataset </a:t>
              </a:r>
            </a:p>
          </p:txBody>
        </p:sp>
      </p:grpSp>
      <p:grpSp>
        <p:nvGrpSpPr>
          <p:cNvPr id="35" name="Group 35"/>
          <p:cNvGrpSpPr/>
          <p:nvPr/>
        </p:nvGrpSpPr>
        <p:grpSpPr>
          <a:xfrm>
            <a:off x="1029997" y="20888819"/>
            <a:ext cx="12229688" cy="10941048"/>
            <a:chOff x="0" y="0"/>
            <a:chExt cx="14494445" cy="12967168"/>
          </a:xfrm>
        </p:grpSpPr>
        <p:sp>
          <p:nvSpPr>
            <p:cNvPr id="36" name="Freeform 36"/>
            <p:cNvSpPr/>
            <p:nvPr/>
          </p:nvSpPr>
          <p:spPr>
            <a:xfrm>
              <a:off x="0" y="0"/>
              <a:ext cx="14494500" cy="12967137"/>
            </a:xfrm>
            <a:custGeom>
              <a:avLst/>
              <a:gdLst/>
              <a:ahLst/>
              <a:cxnLst/>
              <a:rect l="l" t="t" r="r" b="b"/>
              <a:pathLst>
                <a:path w="14494500" h="12967137">
                  <a:moveTo>
                    <a:pt x="0" y="0"/>
                  </a:moveTo>
                  <a:lnTo>
                    <a:pt x="14494500" y="0"/>
                  </a:lnTo>
                  <a:lnTo>
                    <a:pt x="14494500" y="12967137"/>
                  </a:lnTo>
                  <a:lnTo>
                    <a:pt x="0" y="12967137"/>
                  </a:lnTo>
                  <a:close/>
                </a:path>
              </a:pathLst>
            </a:custGeom>
            <a:solidFill>
              <a:srgbClr val="FFFFFF"/>
            </a:solidFill>
          </p:spPr>
          <p:txBody>
            <a:bodyPr/>
            <a:lstStyle/>
            <a:p>
              <a:endParaRPr lang="en-US"/>
            </a:p>
          </p:txBody>
        </p:sp>
        <p:sp>
          <p:nvSpPr>
            <p:cNvPr id="37" name="TextBox 37"/>
            <p:cNvSpPr txBox="1"/>
            <p:nvPr/>
          </p:nvSpPr>
          <p:spPr>
            <a:xfrm>
              <a:off x="0" y="-114300"/>
              <a:ext cx="14494445" cy="13081468"/>
            </a:xfrm>
            <a:prstGeom prst="rect">
              <a:avLst/>
            </a:prstGeom>
          </p:spPr>
          <p:txBody>
            <a:bodyPr lIns="57150" tIns="57150" rIns="57150" bIns="57150" rtlCol="0" anchor="t"/>
            <a:lstStyle/>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r>
                <a:rPr lang="en-US" sz="3200" dirty="0"/>
                <a:t>This study utilized a dataset of 100,000 adults that includes social, behavioral, and clinical information related to diabetes. Key variables included socioeconomic indicators (income level, education level), demographic factors (gender, age), medical history (hypertension and cardiovascular disease), and behavioral measures such as average sleep hours per day. Diabetes status was measured as a binary outcome indicating whether an individual reported a diagnosis of diabetes.</a:t>
              </a:r>
            </a:p>
            <a:p>
              <a:pPr marL="457200" indent="-457200">
                <a:buFont typeface="Arial" panose="020B0604020202020204" pitchFamily="34" charset="0"/>
                <a:buChar char="•"/>
              </a:pPr>
              <a:r>
                <a:rPr lang="en-US" sz="3200" dirty="0"/>
                <a:t>To examine how these factors relate to diabetes, I applied logistic regression models to estimate the association between each predictor and the likelihood of being diagnosed. Odds ratios and 95 percent confidence intervals were used to compare the direction and strength of associations across variables.</a:t>
              </a:r>
            </a:p>
            <a:p>
              <a:pPr marL="457200" indent="-457200">
                <a:buFont typeface="Arial" panose="020B0604020202020204" pitchFamily="34" charset="0"/>
                <a:buChar char="•"/>
              </a:pPr>
              <a:r>
                <a:rPr lang="en-US" sz="3200" dirty="0"/>
                <a:t>To illustrate the results, I presented forest plots showing which social and clinical factors were most strongly linked to diabetes. For behavioral patterns, I compared mean sleep hours between individuals with and without diabetes using a simple statistical test to assess group differences.</a:t>
              </a:r>
            </a:p>
          </p:txBody>
        </p:sp>
      </p:grpSp>
      <p:grpSp>
        <p:nvGrpSpPr>
          <p:cNvPr id="38" name="Group 38"/>
          <p:cNvGrpSpPr/>
          <p:nvPr/>
        </p:nvGrpSpPr>
        <p:grpSpPr>
          <a:xfrm>
            <a:off x="1029997" y="8485171"/>
            <a:ext cx="12229734" cy="10159722"/>
            <a:chOff x="0" y="-114300"/>
            <a:chExt cx="14494500" cy="12041152"/>
          </a:xfrm>
        </p:grpSpPr>
        <p:sp>
          <p:nvSpPr>
            <p:cNvPr id="39" name="Freeform 39"/>
            <p:cNvSpPr/>
            <p:nvPr/>
          </p:nvSpPr>
          <p:spPr>
            <a:xfrm>
              <a:off x="0" y="0"/>
              <a:ext cx="14494500" cy="11926824"/>
            </a:xfrm>
            <a:custGeom>
              <a:avLst/>
              <a:gdLst/>
              <a:ahLst/>
              <a:cxnLst/>
              <a:rect l="l" t="t" r="r" b="b"/>
              <a:pathLst>
                <a:path w="14494500" h="11926823">
                  <a:moveTo>
                    <a:pt x="0" y="0"/>
                  </a:moveTo>
                  <a:lnTo>
                    <a:pt x="14494500" y="0"/>
                  </a:lnTo>
                  <a:lnTo>
                    <a:pt x="14494500" y="11926823"/>
                  </a:lnTo>
                  <a:lnTo>
                    <a:pt x="0" y="11926823"/>
                  </a:lnTo>
                  <a:close/>
                </a:path>
              </a:pathLst>
            </a:custGeom>
            <a:solidFill>
              <a:srgbClr val="FFFFFF"/>
            </a:solidFill>
          </p:spPr>
          <p:txBody>
            <a:bodyPr/>
            <a:lstStyle/>
            <a:p>
              <a:pPr marL="457200" indent="-457200">
                <a:buFont typeface="Arial" panose="020B0604020202020204" pitchFamily="34" charset="0"/>
                <a:buChar char="•"/>
              </a:pPr>
              <a:r>
                <a:rPr lang="en-US" sz="3200" dirty="0"/>
                <a:t>Type 2 diabetes is one of the most prevalent chronic diseases worldwide and continues to rise across all age groups. Global estimates show that more than 500 million adults are currently living with diabetes, and the number is projected to reach 643 million by 2030, creating a substantial medical and economic burden on populations and health systems. (1). </a:t>
              </a:r>
            </a:p>
            <a:p>
              <a:pPr marL="457200" indent="-457200">
                <a:buFont typeface="Arial" panose="020B0604020202020204" pitchFamily="34" charset="0"/>
                <a:buChar char="•"/>
              </a:pPr>
              <a:r>
                <a:rPr lang="en-US" sz="3200" dirty="0"/>
                <a:t>Prior research shows that people with higher socioeconomic status (SES) are more likely to achieve controlled HbA1c and meet triple treatment targets, while individuals with lower SES face barriers such as limited healthcare access and unhealthy behavioral patterns(2).</a:t>
              </a:r>
            </a:p>
            <a:p>
              <a:pPr marL="457200" indent="-457200">
                <a:buFont typeface="Arial" panose="020B0604020202020204" pitchFamily="34" charset="0"/>
                <a:buChar char="•"/>
              </a:pPr>
              <a:r>
                <a:rPr lang="en-US" sz="3200" dirty="0"/>
                <a:t>However, it is still unclear how social, behavioral, and clinical factors compare in predicting who is diagnosed with diabetes. To address this gap, this project uses a dataset of 100,000 adults to examine:</a:t>
              </a:r>
            </a:p>
            <a:p>
              <a:pPr marL="971550" lvl="1" indent="-514350">
                <a:buFont typeface="+mj-lt"/>
                <a:buAutoNum type="arabicPeriod"/>
              </a:pPr>
              <a:r>
                <a:rPr lang="en-US" sz="3200" dirty="0"/>
                <a:t>whether income, education, and gender relate to diabetes status</a:t>
              </a:r>
            </a:p>
            <a:p>
              <a:pPr marL="971550" lvl="1" indent="-514350">
                <a:buFont typeface="+mj-lt"/>
                <a:buAutoNum type="arabicPeriod"/>
              </a:pPr>
              <a:r>
                <a:rPr lang="en-US" sz="3200" dirty="0"/>
                <a:t>whether clinical factors like age and cardiovascular history better predict diabetes</a:t>
              </a:r>
            </a:p>
            <a:p>
              <a:pPr marL="971550" lvl="1" indent="-514350">
                <a:buFont typeface="+mj-lt"/>
                <a:buAutoNum type="arabicPeriod"/>
              </a:pPr>
              <a:r>
                <a:rPr lang="en-US" sz="3200" dirty="0"/>
                <a:t>whether sleep duration differs between people with and without diabetes.</a:t>
              </a:r>
            </a:p>
            <a:p>
              <a:pPr lvl="1"/>
              <a:r>
                <a:rPr lang="en-US" sz="3200" dirty="0"/>
                <a:t>This study aims to clarify which predictors are most informative for understanding diabetes risk in a large adult population.</a:t>
              </a:r>
            </a:p>
            <a:p>
              <a:endParaRPr lang="en-US" sz="3200" dirty="0"/>
            </a:p>
          </p:txBody>
        </p:sp>
        <p:sp>
          <p:nvSpPr>
            <p:cNvPr id="40" name="TextBox 40"/>
            <p:cNvSpPr txBox="1"/>
            <p:nvPr/>
          </p:nvSpPr>
          <p:spPr>
            <a:xfrm>
              <a:off x="0" y="-114300"/>
              <a:ext cx="14494445" cy="12041152"/>
            </a:xfrm>
            <a:prstGeom prst="rect">
              <a:avLst/>
            </a:prstGeom>
          </p:spPr>
          <p:txBody>
            <a:bodyPr lIns="57150" tIns="57150" rIns="57150" bIns="57150" rtlCol="0" anchor="t"/>
            <a:lstStyle/>
            <a:p>
              <a:endParaRPr lang="en-US" sz="4000" dirty="0"/>
            </a:p>
          </p:txBody>
        </p:sp>
      </p:grpSp>
      <p:sp>
        <p:nvSpPr>
          <p:cNvPr id="41" name="TextBox 41"/>
          <p:cNvSpPr txBox="1"/>
          <p:nvPr/>
        </p:nvSpPr>
        <p:spPr>
          <a:xfrm>
            <a:off x="2505746" y="1128438"/>
            <a:ext cx="38328599" cy="4616648"/>
          </a:xfrm>
          <a:prstGeom prst="rect">
            <a:avLst/>
          </a:prstGeom>
        </p:spPr>
        <p:txBody>
          <a:bodyPr wrap="square" lIns="0" tIns="0" rIns="0" bIns="0" rtlCol="0" anchor="t">
            <a:spAutoFit/>
          </a:bodyPr>
          <a:lstStyle/>
          <a:p>
            <a:pPr algn="ctr"/>
            <a:r>
              <a:rPr lang="en-US" sz="9600" b="1" dirty="0">
                <a:solidFill>
                  <a:schemeClr val="bg1"/>
                </a:solidFill>
              </a:rPr>
              <a:t>Identifying the Most Informative Predictors of Diagnosed Diabetes: Evidence From a 100,000-Adult Health Dataset</a:t>
            </a:r>
          </a:p>
          <a:p>
            <a:pPr algn="ctr"/>
            <a:r>
              <a:rPr lang="en-US" sz="5400" b="1" spc="63" dirty="0">
                <a:solidFill>
                  <a:schemeClr val="bg1"/>
                </a:solidFill>
                <a:latin typeface="Calibri (MS) Bold"/>
              </a:rPr>
              <a:t>Liping</a:t>
            </a:r>
            <a:r>
              <a:rPr lang="zh-CN" altLang="en-US" sz="5400" b="1" spc="63" dirty="0">
                <a:solidFill>
                  <a:schemeClr val="bg1"/>
                </a:solidFill>
                <a:latin typeface="Calibri (MS) Bold"/>
              </a:rPr>
              <a:t> </a:t>
            </a:r>
            <a:r>
              <a:rPr lang="en-US" altLang="zh-CN" sz="5400" b="1" spc="63" dirty="0">
                <a:solidFill>
                  <a:schemeClr val="bg1"/>
                </a:solidFill>
                <a:latin typeface="Calibri (MS) Bold"/>
              </a:rPr>
              <a:t>Chen</a:t>
            </a:r>
          </a:p>
          <a:p>
            <a:pPr algn="ctr"/>
            <a:r>
              <a:rPr lang="en-US" altLang="zh-CN" sz="5400" b="1" spc="63" dirty="0">
                <a:solidFill>
                  <a:schemeClr val="bg1"/>
                </a:solidFill>
                <a:latin typeface="Calibri (MS) Bold"/>
              </a:rPr>
              <a:t>Rollins School of Public Health – Health Policy</a:t>
            </a:r>
          </a:p>
        </p:txBody>
      </p:sp>
      <p:pic>
        <p:nvPicPr>
          <p:cNvPr id="51" name="Picture 50" descr="A graph with numbers and lines&#10;&#10;AI-generated content may be incorrect.">
            <a:extLst>
              <a:ext uri="{FF2B5EF4-FFF2-40B4-BE49-F238E27FC236}">
                <a16:creationId xmlns:a16="http://schemas.microsoft.com/office/drawing/2014/main" id="{BCEE12A0-2E29-F84C-01EF-0C9FFC71B247}"/>
              </a:ext>
            </a:extLst>
          </p:cNvPr>
          <p:cNvPicPr>
            <a:picLocks noChangeAspect="1"/>
          </p:cNvPicPr>
          <p:nvPr/>
        </p:nvPicPr>
        <p:blipFill>
          <a:blip r:embed="rId4">
            <a:extLst>
              <a:ext uri="{28A0092B-C50C-407E-A947-70E740481C1C}">
                <a14:useLocalDpi xmlns:a14="http://schemas.microsoft.com/office/drawing/2010/main" val="0"/>
              </a:ext>
            </a:extLst>
          </a:blip>
          <a:srcRect r="9777"/>
          <a:stretch>
            <a:fillRect/>
          </a:stretch>
        </p:blipFill>
        <p:spPr>
          <a:xfrm>
            <a:off x="21319967" y="19388427"/>
            <a:ext cx="7012497" cy="4114800"/>
          </a:xfrm>
          <a:prstGeom prst="rect">
            <a:avLst/>
          </a:prstGeom>
        </p:spPr>
      </p:pic>
      <p:pic>
        <p:nvPicPr>
          <p:cNvPr id="53" name="Picture 52" descr="A graph of a patient's sleep&#10;&#10;AI-generated content may be incorrect.">
            <a:extLst>
              <a:ext uri="{FF2B5EF4-FFF2-40B4-BE49-F238E27FC236}">
                <a16:creationId xmlns:a16="http://schemas.microsoft.com/office/drawing/2014/main" id="{879E4C13-D43A-7A10-F514-3D8322D1B0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437477" y="27127200"/>
            <a:ext cx="9504294" cy="4114800"/>
          </a:xfrm>
          <a:prstGeom prst="rect">
            <a:avLst/>
          </a:prstGeom>
        </p:spPr>
      </p:pic>
      <p:pic>
        <p:nvPicPr>
          <p:cNvPr id="55" name="Picture 54" descr="A graph of a sleep duration&#10;&#10;AI-generated content may be incorrect.">
            <a:extLst>
              <a:ext uri="{FF2B5EF4-FFF2-40B4-BE49-F238E27FC236}">
                <a16:creationId xmlns:a16="http://schemas.microsoft.com/office/drawing/2014/main" id="{EA4A3FC4-CDE5-5551-6F72-E2B3BCC28D2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229337" y="27127200"/>
            <a:ext cx="3940629" cy="4114800"/>
          </a:xfrm>
          <a:prstGeom prst="rect">
            <a:avLst/>
          </a:prstGeom>
        </p:spPr>
      </p:pic>
      <p:sp>
        <p:nvSpPr>
          <p:cNvPr id="56" name="Freeform 22">
            <a:extLst>
              <a:ext uri="{FF2B5EF4-FFF2-40B4-BE49-F238E27FC236}">
                <a16:creationId xmlns:a16="http://schemas.microsoft.com/office/drawing/2014/main" id="{10EF90DD-955B-49B6-0F56-E0A4AEFDE2E8}"/>
              </a:ext>
            </a:extLst>
          </p:cNvPr>
          <p:cNvSpPr/>
          <p:nvPr/>
        </p:nvSpPr>
        <p:spPr>
          <a:xfrm>
            <a:off x="29163164" y="13707796"/>
            <a:ext cx="13701502" cy="2763850"/>
          </a:xfrm>
          <a:custGeom>
            <a:avLst/>
            <a:gdLst/>
            <a:ahLst/>
            <a:cxnLst/>
            <a:rect l="l" t="t" r="r" b="b"/>
            <a:pathLst>
              <a:path w="16451599" h="20227161">
                <a:moveTo>
                  <a:pt x="0" y="0"/>
                </a:moveTo>
                <a:lnTo>
                  <a:pt x="16451599" y="0"/>
                </a:lnTo>
                <a:lnTo>
                  <a:pt x="16451599" y="20227161"/>
                </a:lnTo>
                <a:lnTo>
                  <a:pt x="0" y="20227161"/>
                </a:lnTo>
                <a:close/>
              </a:path>
            </a:pathLst>
          </a:custGeom>
          <a:solidFill>
            <a:srgbClr val="FFFFFF"/>
          </a:solidFill>
        </p:spPr>
        <p:txBody>
          <a:bodyPr/>
          <a:lstStyle/>
          <a:p>
            <a:r>
              <a:rPr lang="en-US" sz="3600" b="1" dirty="0"/>
              <a:t>Learning: </a:t>
            </a:r>
            <a:r>
              <a:rPr lang="en-US" sz="3600" dirty="0"/>
              <a:t>These findings suggest that demographic and lifestyle factors in this dataset may not be strong predictors of diabetes on their own, while clinical history and age offer clearer signals. This highlights the importance of medical risk profiling over social characteristics when identifying populations at higher risk for diabetes.</a:t>
            </a:r>
          </a:p>
        </p:txBody>
      </p:sp>
      <p:sp>
        <p:nvSpPr>
          <p:cNvPr id="57" name="Freeform 22">
            <a:extLst>
              <a:ext uri="{FF2B5EF4-FFF2-40B4-BE49-F238E27FC236}">
                <a16:creationId xmlns:a16="http://schemas.microsoft.com/office/drawing/2014/main" id="{B677000C-2B20-42CF-C334-16BC01762382}"/>
              </a:ext>
            </a:extLst>
          </p:cNvPr>
          <p:cNvSpPr/>
          <p:nvPr/>
        </p:nvSpPr>
        <p:spPr>
          <a:xfrm>
            <a:off x="29163164" y="16638335"/>
            <a:ext cx="13701502" cy="3870901"/>
          </a:xfrm>
          <a:custGeom>
            <a:avLst/>
            <a:gdLst/>
            <a:ahLst/>
            <a:cxnLst/>
            <a:rect l="l" t="t" r="r" b="b"/>
            <a:pathLst>
              <a:path w="16451599" h="20227161">
                <a:moveTo>
                  <a:pt x="0" y="0"/>
                </a:moveTo>
                <a:lnTo>
                  <a:pt x="16451599" y="0"/>
                </a:lnTo>
                <a:lnTo>
                  <a:pt x="16451599" y="20227161"/>
                </a:lnTo>
                <a:lnTo>
                  <a:pt x="0" y="20227161"/>
                </a:lnTo>
                <a:close/>
              </a:path>
            </a:pathLst>
          </a:custGeom>
          <a:solidFill>
            <a:srgbClr val="FFFFFF"/>
          </a:solidFill>
        </p:spPr>
        <p:txBody>
          <a:bodyPr/>
          <a:lstStyle/>
          <a:p>
            <a:r>
              <a:rPr lang="en-US" sz="3600" b="1" dirty="0"/>
              <a:t>Conclusion: </a:t>
            </a:r>
            <a:r>
              <a:rPr lang="en-US" sz="3600" dirty="0"/>
              <a:t>Overall, the dataset demonstrates that </a:t>
            </a:r>
            <a:r>
              <a:rPr lang="en-US" sz="3600" b="1" dirty="0"/>
              <a:t>clinical factors are more informative</a:t>
            </a:r>
            <a:r>
              <a:rPr lang="en-US" sz="3600" dirty="0"/>
              <a:t> than social factors or behavioral measures like sleep. Logistic regression models for social variables showed minimal effect sizes and mostly nonsignificant results, whereas models using clinical history identified meaningful associations. The sleep analysis further supports that not all commonly discussed lifestyle factors have measurable effects in this dataset.</a:t>
            </a:r>
          </a:p>
        </p:txBody>
      </p:sp>
      <p:sp>
        <p:nvSpPr>
          <p:cNvPr id="58" name="Freeform 22">
            <a:extLst>
              <a:ext uri="{FF2B5EF4-FFF2-40B4-BE49-F238E27FC236}">
                <a16:creationId xmlns:a16="http://schemas.microsoft.com/office/drawing/2014/main" id="{C8C89E07-DFE0-D0B2-9A04-98FAE0747B53}"/>
              </a:ext>
            </a:extLst>
          </p:cNvPr>
          <p:cNvSpPr/>
          <p:nvPr/>
        </p:nvSpPr>
        <p:spPr>
          <a:xfrm>
            <a:off x="29163164" y="20675924"/>
            <a:ext cx="13701502" cy="4602065"/>
          </a:xfrm>
          <a:custGeom>
            <a:avLst/>
            <a:gdLst/>
            <a:ahLst/>
            <a:cxnLst/>
            <a:rect l="l" t="t" r="r" b="b"/>
            <a:pathLst>
              <a:path w="16451599" h="20227161">
                <a:moveTo>
                  <a:pt x="0" y="0"/>
                </a:moveTo>
                <a:lnTo>
                  <a:pt x="16451599" y="0"/>
                </a:lnTo>
                <a:lnTo>
                  <a:pt x="16451599" y="20227161"/>
                </a:lnTo>
                <a:lnTo>
                  <a:pt x="0" y="20227161"/>
                </a:lnTo>
                <a:close/>
              </a:path>
            </a:pathLst>
          </a:custGeom>
          <a:solidFill>
            <a:srgbClr val="FFFFFF"/>
          </a:solidFill>
        </p:spPr>
        <p:txBody>
          <a:bodyPr/>
          <a:lstStyle/>
          <a:p>
            <a:r>
              <a:rPr lang="en-US" sz="3600" b="1" dirty="0"/>
              <a:t>Future Directions: </a:t>
            </a:r>
            <a:r>
              <a:rPr lang="en-US" sz="3600" dirty="0"/>
              <a:t>Future work could incorporate additional behavioral variables such as diet quality, physical activity, or stress to assess whether more nuanced lifestyle measures influence diabetes risk. It would also be valuable to explore interaction effects (for example, age × hypertension history) or to extend the analysis using longitudinal data to better understand causal pathways. More detailed clinical measurements, such as fasting glucose or BMI, could strengthen predictive modeling in future studies.</a:t>
            </a:r>
          </a:p>
          <a:p>
            <a:endParaRPr lang="en-US" sz="3600" dirty="0"/>
          </a:p>
        </p:txBody>
      </p:sp>
      <p:pic>
        <p:nvPicPr>
          <p:cNvPr id="23" name="Picture 22" descr="A graph with blue dots and white text&#10;&#10;AI-generated content may be incorrect.">
            <a:extLst>
              <a:ext uri="{FF2B5EF4-FFF2-40B4-BE49-F238E27FC236}">
                <a16:creationId xmlns:a16="http://schemas.microsoft.com/office/drawing/2014/main" id="{97B3760D-E941-65B8-3325-70C1DCFCE248}"/>
              </a:ext>
            </a:extLst>
          </p:cNvPr>
          <p:cNvPicPr>
            <a:picLocks noChangeAspect="1"/>
          </p:cNvPicPr>
          <p:nvPr/>
        </p:nvPicPr>
        <p:blipFill>
          <a:blip r:embed="rId7">
            <a:extLst>
              <a:ext uri="{28A0092B-C50C-407E-A947-70E740481C1C}">
                <a14:useLocalDpi xmlns:a14="http://schemas.microsoft.com/office/drawing/2010/main" val="0"/>
              </a:ext>
            </a:extLst>
          </a:blip>
          <a:srcRect b="817"/>
          <a:stretch>
            <a:fillRect/>
          </a:stretch>
        </p:blipFill>
        <p:spPr>
          <a:xfrm>
            <a:off x="14883054" y="19388427"/>
            <a:ext cx="6389553" cy="408117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325</TotalTime>
  <Words>1240</Words>
  <Application>Microsoft Macintosh PowerPoint</Application>
  <PresentationFormat>Custom</PresentationFormat>
  <Paragraphs>56</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 (MS)</vt:lpstr>
      <vt:lpstr>TT Rounds Condensed Bold</vt:lpstr>
      <vt:lpstr>Arial</vt:lpstr>
      <vt:lpstr>Calibri</vt:lpstr>
      <vt:lpstr>Aptos</vt:lpstr>
      <vt:lpstr>Calibri (MS) Bold</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URP Poster Template</dc:title>
  <dc:subject/>
  <dc:creator/>
  <cp:keywords/>
  <dc:description/>
  <cp:lastModifiedBy>Chen, Liping</cp:lastModifiedBy>
  <cp:revision>6</cp:revision>
  <dcterms:created xsi:type="dcterms:W3CDTF">2006-08-16T00:00:00Z</dcterms:created>
  <dcterms:modified xsi:type="dcterms:W3CDTF">2025-12-12T19:15:09Z</dcterms:modified>
  <cp:category/>
  <dc:identifier>DAGA6orcGMY</dc:identifier>
</cp:coreProperties>
</file>

<file path=docProps/thumbnail.jpeg>
</file>